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Funnel Display"/>
      <p:regular r:id="rId16"/>
    </p:embeddedFont>
    <p:embeddedFont>
      <p:font typeface="Funnel Sans"/>
      <p:regular r:id="rId17"/>
    </p:embeddedFont>
    <p:embeddedFont>
      <p:font typeface="Funnel Sans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3-2.png>
</file>

<file path=ppt/media/image-3-3.png>
</file>

<file path=ppt/media/image-4-1.png>
</file>

<file path=ppt/media/image-5-1.png>
</file>

<file path=ppt/media/image-6-1.png>
</file>

<file path=ppt/media/image-7-1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media/image-9-8.png>
</file>

<file path=ppt/media/image-9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5EB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image" Target="../media/image-9-8.png"/><Relationship Id="rId9" Type="http://schemas.openxmlformats.org/officeDocument/2006/relationships/image" Target="../media/image-9-9.svg"/><Relationship Id="rId10" Type="http://schemas.openxmlformats.org/officeDocument/2006/relationships/slideLayout" Target="../slideLayouts/slideLayout10.xml"/><Relationship Id="rId11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151703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Marketing Performance Analysis &amp; ROI Prediction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655463"/>
            <a:ext cx="5561886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Insights + Machine Learning Model</a:t>
            </a:r>
            <a:endParaRPr lang="en-US" sz="2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8368" y="394573"/>
            <a:ext cx="6441996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Dataset Overview: Comprehensive Campaign Data</a:t>
            </a:r>
            <a:endParaRPr lang="en-US" sz="2100" dirty="0"/>
          </a:p>
        </p:txBody>
      </p:sp>
      <p:sp>
        <p:nvSpPr>
          <p:cNvPr id="4" name="Shape 1"/>
          <p:cNvSpPr/>
          <p:nvPr/>
        </p:nvSpPr>
        <p:spPr>
          <a:xfrm>
            <a:off x="5988368" y="947261"/>
            <a:ext cx="573762" cy="860584"/>
          </a:xfrm>
          <a:prstGeom prst="roundRect">
            <a:avLst>
              <a:gd name="adj" fmla="val 360013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167676" y="1243132"/>
            <a:ext cx="215146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705481" y="1090613"/>
            <a:ext cx="1687592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Campaign Records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6705481" y="1387435"/>
            <a:ext cx="7422952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Analysis draws from a robust dataset of 200,000 individual campaign records.</a:t>
            </a:r>
            <a:endParaRPr lang="en-US" sz="1100" dirty="0"/>
          </a:p>
        </p:txBody>
      </p:sp>
      <p:sp>
        <p:nvSpPr>
          <p:cNvPr id="8" name="Shape 5"/>
          <p:cNvSpPr/>
          <p:nvPr/>
        </p:nvSpPr>
        <p:spPr>
          <a:xfrm>
            <a:off x="5988368" y="1951196"/>
            <a:ext cx="573762" cy="860584"/>
          </a:xfrm>
          <a:prstGeom prst="roundRect">
            <a:avLst>
              <a:gd name="adj" fmla="val 360013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167676" y="2247067"/>
            <a:ext cx="215146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705481" y="2094547"/>
            <a:ext cx="1687592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Diverse Channels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6705481" y="2391370"/>
            <a:ext cx="7422952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 spans across key platforms: Facebook, Instagram, YouTube, Google Ads, and Email.</a:t>
            </a:r>
            <a:endParaRPr lang="en-US" sz="1100" dirty="0"/>
          </a:p>
        </p:txBody>
      </p:sp>
      <p:sp>
        <p:nvSpPr>
          <p:cNvPr id="12" name="Shape 9"/>
          <p:cNvSpPr/>
          <p:nvPr/>
        </p:nvSpPr>
        <p:spPr>
          <a:xfrm>
            <a:off x="5988368" y="2955131"/>
            <a:ext cx="573762" cy="1042630"/>
          </a:xfrm>
          <a:prstGeom prst="roundRect">
            <a:avLst>
              <a:gd name="adj" fmla="val 360013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167676" y="3341965"/>
            <a:ext cx="215146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3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6705481" y="3098483"/>
            <a:ext cx="1687592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Key Metrics Tracked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6705481" y="3395305"/>
            <a:ext cx="7422952" cy="4591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Core performance indicators include ROI, Conversion Rate (CR), Click-Through Rate (CTR), Engagement Score, and Acquisition Cost.</a:t>
            </a:r>
            <a:endParaRPr lang="en-US" sz="1100" dirty="0"/>
          </a:p>
        </p:txBody>
      </p:sp>
      <p:sp>
        <p:nvSpPr>
          <p:cNvPr id="16" name="Shape 13"/>
          <p:cNvSpPr/>
          <p:nvPr/>
        </p:nvSpPr>
        <p:spPr>
          <a:xfrm>
            <a:off x="5988368" y="4141113"/>
            <a:ext cx="573762" cy="860584"/>
          </a:xfrm>
          <a:prstGeom prst="roundRect">
            <a:avLst>
              <a:gd name="adj" fmla="val 360013"/>
            </a:avLst>
          </a:prstGeom>
          <a:solidFill>
            <a:srgbClr val="FAF5EB"/>
          </a:solidFill>
          <a:ln w="7620">
            <a:solidFill>
              <a:srgbClr val="D5CDB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167676" y="4436983"/>
            <a:ext cx="215146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6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4</a:t>
            </a:r>
            <a:endParaRPr lang="en-US" sz="1650" dirty="0"/>
          </a:p>
        </p:txBody>
      </p:sp>
      <p:sp>
        <p:nvSpPr>
          <p:cNvPr id="18" name="Text 15"/>
          <p:cNvSpPr/>
          <p:nvPr/>
        </p:nvSpPr>
        <p:spPr>
          <a:xfrm>
            <a:off x="6705481" y="4284464"/>
            <a:ext cx="1687592" cy="210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12-Month Period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6705481" y="4581287"/>
            <a:ext cx="7422952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Insights are derived from a full year of campaign data, ensuring comprehensive trend analysis.</a:t>
            </a:r>
            <a:endParaRPr lang="en-US" sz="1100" dirty="0"/>
          </a:p>
        </p:txBody>
      </p:sp>
      <p:sp>
        <p:nvSpPr>
          <p:cNvPr id="20" name="Text 17"/>
          <p:cNvSpPr/>
          <p:nvPr/>
        </p:nvSpPr>
        <p:spPr>
          <a:xfrm>
            <a:off x="5988368" y="5163026"/>
            <a:ext cx="8140065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Here's how some of these key metrics are calculated:</a:t>
            </a:r>
            <a:endParaRPr lang="en-US" sz="1100" dirty="0"/>
          </a:p>
        </p:txBody>
      </p:sp>
      <p:sp>
        <p:nvSpPr>
          <p:cNvPr id="21" name="Shape 18"/>
          <p:cNvSpPr/>
          <p:nvPr/>
        </p:nvSpPr>
        <p:spPr>
          <a:xfrm>
            <a:off x="5988368" y="5553908"/>
            <a:ext cx="8140065" cy="2280999"/>
          </a:xfrm>
          <a:prstGeom prst="roundRect">
            <a:avLst>
              <a:gd name="adj" fmla="val 2641"/>
            </a:avLst>
          </a:prstGeom>
          <a:solidFill>
            <a:srgbClr val="EDE8DE"/>
          </a:solidFill>
          <a:ln/>
        </p:spPr>
      </p:sp>
      <p:sp>
        <p:nvSpPr>
          <p:cNvPr id="22" name="Shape 19"/>
          <p:cNvSpPr/>
          <p:nvPr/>
        </p:nvSpPr>
        <p:spPr>
          <a:xfrm>
            <a:off x="5981224" y="5553908"/>
            <a:ext cx="8154353" cy="2280999"/>
          </a:xfrm>
          <a:prstGeom prst="roundRect">
            <a:avLst>
              <a:gd name="adj" fmla="val 943"/>
            </a:avLst>
          </a:prstGeom>
          <a:solidFill>
            <a:srgbClr val="EDE8DE"/>
          </a:solidFill>
          <a:ln/>
        </p:spPr>
      </p:sp>
      <p:sp>
        <p:nvSpPr>
          <p:cNvPr id="23" name="Text 20"/>
          <p:cNvSpPr/>
          <p:nvPr/>
        </p:nvSpPr>
        <p:spPr>
          <a:xfrm>
            <a:off x="6124575" y="5661422"/>
            <a:ext cx="7867650" cy="2065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Creating core metrics</a:t>
            </a:r>
            <a:endParaRPr lang="en-US" sz="1100" dirty="0"/>
          </a:p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CTR: Click-Through Rate</a:t>
            </a:r>
            <a:endParaRPr lang="en-US" sz="1100" dirty="0"/>
          </a:p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df["CTR"] = df["Clicks"] / df["Impressions"]</a:t>
            </a:r>
            <a:endParaRPr lang="en-US" sz="1100" dirty="0"/>
          </a:p>
          <a:p>
            <a:pPr algn="l" indent="0" marL="0">
              <a:lnSpc>
                <a:spcPts val="1800"/>
              </a:lnSpc>
              <a:buNone/>
            </a:pPr>
            <a:endParaRPr lang="en-US" sz="1100" dirty="0"/>
          </a:p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CPC: Cost Per Click</a:t>
            </a:r>
            <a:endParaRPr lang="en-US" sz="1100" dirty="0"/>
          </a:p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df["CPC"] = df["Acquisition_Cost"] / df["Clicks"]</a:t>
            </a:r>
            <a:endParaRPr lang="en-US" sz="1100" dirty="0"/>
          </a:p>
          <a:p>
            <a:pPr algn="l" indent="0" marL="0">
              <a:lnSpc>
                <a:spcPts val="1800"/>
              </a:lnSpc>
              <a:buNone/>
            </a:pPr>
            <a:endParaRPr lang="en-US" sz="1100" dirty="0"/>
          </a:p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CPM: Cost Per 1000 Impressions</a:t>
            </a:r>
            <a:endParaRPr lang="en-US" sz="1100" dirty="0"/>
          </a:p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df["CPM"] = (df["Acquisition_Cost"] / df["Impressions"]) * 1000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1371" y="386001"/>
            <a:ext cx="9384863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Data Acquisition &amp; Benchmarking Methodology. Hybrid Scraping Approach.</a:t>
            </a:r>
            <a:endParaRPr lang="en-US" sz="2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1371" y="1084778"/>
            <a:ext cx="8751094" cy="119157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92508" y="1053227"/>
            <a:ext cx="4554022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Option 1: Request-Based Extraction (Direct)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Demonstrates the ability to retrieve data efficiently by simulating HTTP requests and handling structured responses without overhead libraries. </a:t>
            </a:r>
            <a:endParaRPr lang="en-US" sz="8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71" y="2749987"/>
            <a:ext cx="4749760" cy="328374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592508" y="2718435"/>
            <a:ext cx="4554022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Option 2: HTML Parsing via BeautifulSoup: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Showcases proficiency in navigating and extracting data from complex DOM structures, ensuring flexibility when direct data access is restricted.</a:t>
            </a:r>
            <a:endParaRPr lang="en-US" sz="850" dirty="0"/>
          </a:p>
        </p:txBody>
      </p:sp>
      <p:sp>
        <p:nvSpPr>
          <p:cNvPr id="7" name="Text 3"/>
          <p:cNvSpPr/>
          <p:nvPr/>
        </p:nvSpPr>
        <p:spPr>
          <a:xfrm>
            <a:off x="9592508" y="3383399"/>
            <a:ext cx="4554022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8" name="Text 4"/>
          <p:cNvSpPr/>
          <p:nvPr/>
        </p:nvSpPr>
        <p:spPr>
          <a:xfrm>
            <a:off x="9592508" y="3689271"/>
            <a:ext cx="4554022" cy="897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 Estimation for Other Channels: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•   The project covers 6 marketing channels.</a:t>
            </a:r>
            <a:endParaRPr lang="en-US" sz="850" dirty="0"/>
          </a:p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•    For channels with missing public data, benchmarks were calculated by averaging metrics within each consumer category, ensuring a consistent baseline for the entire $2.50 Billion portfolio.</a:t>
            </a:r>
            <a:endParaRPr lang="en-US" sz="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71" y="6507361"/>
            <a:ext cx="4735116" cy="141267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592508" y="6475809"/>
            <a:ext cx="4554022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Outcome: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 comprehensive, verified dataset that bridges the gap between internal performance and market standards, ready for analysis in Excel and ML.</a:t>
            </a:r>
            <a:endParaRPr lang="en-US" sz="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704" y="952500"/>
            <a:ext cx="10755511" cy="455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Connecting the Dots: From Granular Data to Executive Insights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677704" y="1872615"/>
            <a:ext cx="4476631" cy="1238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Big Picture: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Our dashboard consolidates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1.1 Billion impressions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into a single, real-time view, allowing for immediate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performance assessment across the entire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$2.50B portfolio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77704" y="3285649"/>
            <a:ext cx="4476631" cy="1238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Performance vs. Context: 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By integrating the scraped benchmarks directly into</a:t>
            </a:r>
            <a:endParaRPr lang="en-US" sz="1200" dirty="0"/>
          </a:p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visual interface, we can see that while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Facebook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leads in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ROI (501.87%)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Google Ads 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remains the most consistent over-performer relative to market standards.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677704" y="4698683"/>
            <a:ext cx="4476631" cy="991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Strategic Stability: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dashboard highlights a remarkably stable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CTR of ~14%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confirming that our audience targeting remains effective throughout the fiscal year.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677704" y="5863947"/>
            <a:ext cx="4476631" cy="1238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Actionable Intelligence: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unified view allows us to spot the "Conversion Gap" in channels like </a:t>
            </a:r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Instagram and YouTube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directing our focus toward landing page optimization to match Facebook's efficiency.</a:t>
            </a:r>
            <a:endParaRPr lang="en-US" sz="12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34395" y="2212896"/>
            <a:ext cx="6479738" cy="454949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3064" y="562570"/>
            <a:ext cx="7737872" cy="9453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Machine Learning Model: Predicting Future ROI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703064" y="1809155"/>
            <a:ext cx="7737872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We've developed a Random Forest Regressor model to accurately predict campaign ROI, leveraging key performance drivers.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03064" y="2979063"/>
            <a:ext cx="3768447" cy="2401253"/>
          </a:xfrm>
          <a:prstGeom prst="roundRect">
            <a:avLst>
              <a:gd name="adj" fmla="val 4570"/>
            </a:avLst>
          </a:prstGeom>
          <a:solidFill>
            <a:srgbClr val="FAF5EB"/>
          </a:solidFill>
          <a:ln/>
        </p:spPr>
      </p:sp>
      <p:sp>
        <p:nvSpPr>
          <p:cNvPr id="6" name="Shape 3"/>
          <p:cNvSpPr/>
          <p:nvPr/>
        </p:nvSpPr>
        <p:spPr>
          <a:xfrm>
            <a:off x="703064" y="2956203"/>
            <a:ext cx="3768447" cy="91440"/>
          </a:xfrm>
          <a:prstGeom prst="roundRect">
            <a:avLst>
              <a:gd name="adj" fmla="val 92271"/>
            </a:avLst>
          </a:prstGeom>
          <a:solidFill>
            <a:srgbClr val="3371A5"/>
          </a:solidFill>
          <a:ln/>
        </p:spPr>
      </p:sp>
      <p:sp>
        <p:nvSpPr>
          <p:cNvPr id="7" name="Shape 4"/>
          <p:cNvSpPr/>
          <p:nvPr/>
        </p:nvSpPr>
        <p:spPr>
          <a:xfrm>
            <a:off x="2285940" y="2677835"/>
            <a:ext cx="602575" cy="602575"/>
          </a:xfrm>
          <a:prstGeom prst="roundRect">
            <a:avLst>
              <a:gd name="adj" fmla="val 151749"/>
            </a:avLst>
          </a:prstGeom>
          <a:solidFill>
            <a:srgbClr val="3371A5"/>
          </a:solidFill>
          <a:ln/>
        </p:spPr>
      </p:sp>
      <p:sp>
        <p:nvSpPr>
          <p:cNvPr id="8" name="Text 5"/>
          <p:cNvSpPr/>
          <p:nvPr/>
        </p:nvSpPr>
        <p:spPr>
          <a:xfrm>
            <a:off x="2466677" y="2828449"/>
            <a:ext cx="24098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926783" y="3481268"/>
            <a:ext cx="3321010" cy="590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Model Type: Random Forest Regressor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926783" y="4192548"/>
            <a:ext cx="3321010" cy="964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Selected for its ability to handle complex, non-linear relationships and robustness to noisy data.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4672370" y="2979063"/>
            <a:ext cx="3768566" cy="2401253"/>
          </a:xfrm>
          <a:prstGeom prst="roundRect">
            <a:avLst>
              <a:gd name="adj" fmla="val 4570"/>
            </a:avLst>
          </a:prstGeom>
          <a:solidFill>
            <a:srgbClr val="FAF5EB"/>
          </a:solidFill>
          <a:ln/>
        </p:spPr>
      </p:sp>
      <p:sp>
        <p:nvSpPr>
          <p:cNvPr id="12" name="Shape 9"/>
          <p:cNvSpPr/>
          <p:nvPr/>
        </p:nvSpPr>
        <p:spPr>
          <a:xfrm>
            <a:off x="4672370" y="2956203"/>
            <a:ext cx="3768566" cy="91440"/>
          </a:xfrm>
          <a:prstGeom prst="roundRect">
            <a:avLst>
              <a:gd name="adj" fmla="val 92271"/>
            </a:avLst>
          </a:prstGeom>
          <a:solidFill>
            <a:srgbClr val="3371A5"/>
          </a:solidFill>
          <a:ln/>
        </p:spPr>
      </p:sp>
      <p:sp>
        <p:nvSpPr>
          <p:cNvPr id="13" name="Shape 10"/>
          <p:cNvSpPr/>
          <p:nvPr/>
        </p:nvSpPr>
        <p:spPr>
          <a:xfrm>
            <a:off x="6255365" y="2677835"/>
            <a:ext cx="602575" cy="602575"/>
          </a:xfrm>
          <a:prstGeom prst="roundRect">
            <a:avLst>
              <a:gd name="adj" fmla="val 151749"/>
            </a:avLst>
          </a:prstGeom>
          <a:solidFill>
            <a:srgbClr val="3371A5"/>
          </a:solidFill>
          <a:ln/>
        </p:spPr>
      </p:sp>
      <p:sp>
        <p:nvSpPr>
          <p:cNvPr id="14" name="Text 11"/>
          <p:cNvSpPr/>
          <p:nvPr/>
        </p:nvSpPr>
        <p:spPr>
          <a:xfrm>
            <a:off x="6436102" y="2828449"/>
            <a:ext cx="24098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2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4896088" y="3481268"/>
            <a:ext cx="2363272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Key Features Utilized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4896088" y="3897154"/>
            <a:ext cx="3321129" cy="964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Engagement Score, Acquisition Cost, Channel, and Duration are the primary inputs for ROI prediction.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703064" y="5882402"/>
            <a:ext cx="7737872" cy="1784509"/>
          </a:xfrm>
          <a:prstGeom prst="roundRect">
            <a:avLst>
              <a:gd name="adj" fmla="val 6149"/>
            </a:avLst>
          </a:prstGeom>
          <a:solidFill>
            <a:srgbClr val="FAF5EB"/>
          </a:solidFill>
          <a:ln/>
        </p:spPr>
      </p:sp>
      <p:sp>
        <p:nvSpPr>
          <p:cNvPr id="18" name="Shape 15"/>
          <p:cNvSpPr/>
          <p:nvPr/>
        </p:nvSpPr>
        <p:spPr>
          <a:xfrm>
            <a:off x="703064" y="5859542"/>
            <a:ext cx="7737872" cy="91440"/>
          </a:xfrm>
          <a:prstGeom prst="roundRect">
            <a:avLst>
              <a:gd name="adj" fmla="val 92271"/>
            </a:avLst>
          </a:prstGeom>
          <a:solidFill>
            <a:srgbClr val="3371A5"/>
          </a:solidFill>
          <a:ln/>
        </p:spPr>
      </p:sp>
      <p:sp>
        <p:nvSpPr>
          <p:cNvPr id="19" name="Shape 16"/>
          <p:cNvSpPr/>
          <p:nvPr/>
        </p:nvSpPr>
        <p:spPr>
          <a:xfrm>
            <a:off x="4270712" y="5581174"/>
            <a:ext cx="602575" cy="602575"/>
          </a:xfrm>
          <a:prstGeom prst="roundRect">
            <a:avLst>
              <a:gd name="adj" fmla="val 151749"/>
            </a:avLst>
          </a:prstGeom>
          <a:solidFill>
            <a:srgbClr val="3371A5"/>
          </a:solidFill>
          <a:ln/>
        </p:spPr>
      </p:sp>
      <p:sp>
        <p:nvSpPr>
          <p:cNvPr id="20" name="Text 17"/>
          <p:cNvSpPr/>
          <p:nvPr/>
        </p:nvSpPr>
        <p:spPr>
          <a:xfrm>
            <a:off x="4451449" y="5731788"/>
            <a:ext cx="24098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3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926783" y="6384608"/>
            <a:ext cx="3764994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Purpose: Proactive ROI Prediction</a:t>
            </a:r>
            <a:endParaRPr lang="en-US" sz="1850" dirty="0"/>
          </a:p>
        </p:txBody>
      </p:sp>
      <p:sp>
        <p:nvSpPr>
          <p:cNvPr id="22" name="Text 19"/>
          <p:cNvSpPr/>
          <p:nvPr/>
        </p:nvSpPr>
        <p:spPr>
          <a:xfrm>
            <a:off x="926783" y="6800493"/>
            <a:ext cx="7290435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model's core function is to forecast ROI for new or planned campaigns, enabling data-driven decision-making.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255" y="566738"/>
            <a:ext cx="6421517" cy="596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Feature Importance Analysis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09255" y="1568053"/>
            <a:ext cx="1321188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analysis reveals which variables have the most impact on ROI prediction, with Cost being the dominant factor influencing the model's output.</a:t>
            </a:r>
            <a:endParaRPr lang="en-US" sz="1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255" y="2348032"/>
            <a:ext cx="6358771" cy="508694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569994" y="2348032"/>
            <a:ext cx="6358771" cy="3870127"/>
          </a:xfrm>
          <a:prstGeom prst="roundRect">
            <a:avLst>
              <a:gd name="adj" fmla="val 2199"/>
            </a:avLst>
          </a:prstGeom>
          <a:solidFill>
            <a:srgbClr val="EDE8DE"/>
          </a:solidFill>
          <a:ln/>
        </p:spPr>
      </p:sp>
      <p:sp>
        <p:nvSpPr>
          <p:cNvPr id="6" name="Shape 3"/>
          <p:cNvSpPr/>
          <p:nvPr/>
        </p:nvSpPr>
        <p:spPr>
          <a:xfrm>
            <a:off x="7559873" y="2348032"/>
            <a:ext cx="6379012" cy="3870127"/>
          </a:xfrm>
          <a:prstGeom prst="roundRect">
            <a:avLst>
              <a:gd name="adj" fmla="val 785"/>
            </a:avLst>
          </a:prstGeom>
          <a:solidFill>
            <a:srgbClr val="EDE8DE"/>
          </a:solidFill>
          <a:ln/>
        </p:spPr>
      </p:sp>
      <p:sp>
        <p:nvSpPr>
          <p:cNvPr id="7" name="Text 4"/>
          <p:cNvSpPr/>
          <p:nvPr/>
        </p:nvSpPr>
        <p:spPr>
          <a:xfrm>
            <a:off x="7762518" y="2499955"/>
            <a:ext cx="5973723" cy="356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Feature importance calculation code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feature_importances = model.feature_importances_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features = ['Engagement', 'Cost', 'Channel', 'Duration']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feature, importance in zip(features, feature_importances):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print(f"{feature}: {importance:.3f}")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Results: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Engagement: 0.186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Cost: 0.571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Channel: 0.141</a:t>
            </a:r>
            <a:endParaRPr lang="en-US" sz="1550" dirty="0"/>
          </a:p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2B3541"/>
                </a:solidFill>
                <a:highlight>
                  <a:srgbClr val="EDE8D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Duration: 0.102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08709"/>
            <a:ext cx="630936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ROI Prediction in Action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demonstrates how the model makes real-time predictions for new campaigns, enabling data-driven decision-making before campaign launch.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60133"/>
            <a:ext cx="10354032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Model Performance: Understanding ROI Stability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210216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Our model confirms the inherent stability of ROI across campaigns, providing reliable predictions for average performance.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257074"/>
            <a:ext cx="6327815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1,5</a:t>
            </a:r>
            <a:endParaRPr lang="en-US" sz="6200" dirty="0"/>
          </a:p>
        </p:txBody>
      </p:sp>
      <p:sp>
        <p:nvSpPr>
          <p:cNvPr id="5" name="Text 3"/>
          <p:cNvSpPr/>
          <p:nvPr/>
        </p:nvSpPr>
        <p:spPr>
          <a:xfrm>
            <a:off x="2198846" y="4346019"/>
            <a:ext cx="360557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Mean Absolute Error (MAE)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4841558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Average prediction mistake size = ±1.5 ROI points</a:t>
            </a:r>
            <a:pPr algn="ctr" indent="0" marL="0">
              <a:lnSpc>
                <a:spcPts val="3000"/>
              </a:lnSpc>
              <a:buNone/>
            </a:pPr>
            <a:r>
              <a:rPr lang="en-US" sz="1850" b="1" i="1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. 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368171"/>
            <a:ext cx="63278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Since ROI ranges 2-8, this accuracy supports real budget allocation decisions between channels.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464743" y="3257074"/>
            <a:ext cx="6327934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~0</a:t>
            </a:r>
            <a:endParaRPr lang="en-US" sz="6200" dirty="0"/>
          </a:p>
        </p:txBody>
      </p:sp>
      <p:sp>
        <p:nvSpPr>
          <p:cNvPr id="9" name="Text 7"/>
          <p:cNvSpPr/>
          <p:nvPr/>
        </p:nvSpPr>
        <p:spPr>
          <a:xfrm>
            <a:off x="9220557" y="434601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R-squared (R²)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64743" y="4841558"/>
            <a:ext cx="63279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Expected due to low variance in ROI, indicating that the model reliably predicts the average ROI rather than individual fluctuations.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837724" y="640341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low R² value is not a limitation but a reflection of the consistent ROI. This means the model excels at predicting the highly stable average ROI, which is invaluable for consistent budget allocation.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058" y="518398"/>
            <a:ext cx="7827883" cy="8848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750" dirty="0">
                <a:solidFill>
                  <a:srgbClr val="051D3A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Strategic Recommendations: Optimizing for Growth</a:t>
            </a:r>
            <a:endParaRPr lang="en-US" sz="2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8058" y="1685211"/>
            <a:ext cx="563999" cy="5639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57087" y="1843802"/>
            <a:ext cx="2784038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Increase Facebook Budget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457087" y="2233017"/>
            <a:ext cx="7028855" cy="60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Boost Facebook spend by 10-15% due to its consistently highest ROI and lowest acquisition cost, maximizing efficient returns.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8058" y="3210520"/>
            <a:ext cx="563999" cy="5639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57087" y="3369112"/>
            <a:ext cx="2592467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Re-evaluate Email Spend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457087" y="3758327"/>
            <a:ext cx="7028855" cy="60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Conduct a thorough review of email marketing expenses. Its highest cost and lower efficiency suggest potential for budget reallocation or strategy refinement.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8058" y="4735830"/>
            <a:ext cx="563999" cy="5639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57087" y="4894421"/>
            <a:ext cx="3967282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Improve CVR on YouTube &amp; Instagram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457087" y="5283637"/>
            <a:ext cx="7028855" cy="60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Focus on optimizing conversion rates for YouTube and Instagram. Even a marginal +0.02% increase can translate to thousands of additional conversions.</a:t>
            </a:r>
            <a:endParaRPr lang="en-US" sz="14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8058" y="6261140"/>
            <a:ext cx="563999" cy="56399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57087" y="6419731"/>
            <a:ext cx="2771894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B3541"/>
                </a:solidFill>
                <a:latin typeface="Funnel Display" pitchFamily="34" charset="0"/>
                <a:ea typeface="Funnel Display" pitchFamily="34" charset="-122"/>
                <a:cs typeface="Funnel Display" pitchFamily="34" charset="-120"/>
              </a:rPr>
              <a:t>Optimize Landing Page UX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457087" y="6808946"/>
            <a:ext cx="7028855" cy="902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3541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Prioritize enhancing the user experience on landing pages, especially for mobile traffic originating from social channels, to reduce bounce rates and improve conversions.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2026-01-04T09:41:08Z</dcterms:created>
  <dcterms:modified xsi:type="dcterms:W3CDTF">2026-01-04T09:41:08Z</dcterms:modified>
</cp:coreProperties>
</file>